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sldIdLst>
    <p:sldId id="450" r:id="rId2"/>
    <p:sldId id="866" r:id="rId3"/>
    <p:sldId id="898" r:id="rId4"/>
    <p:sldId id="863" r:id="rId5"/>
    <p:sldId id="429" r:id="rId6"/>
    <p:sldId id="434" r:id="rId7"/>
    <p:sldId id="865" r:id="rId8"/>
    <p:sldId id="907" r:id="rId9"/>
    <p:sldId id="897" r:id="rId10"/>
    <p:sldId id="908" r:id="rId11"/>
    <p:sldId id="909" r:id="rId12"/>
    <p:sldId id="910" r:id="rId13"/>
    <p:sldId id="882" r:id="rId14"/>
    <p:sldId id="911" r:id="rId15"/>
    <p:sldId id="917" r:id="rId16"/>
    <p:sldId id="885" r:id="rId17"/>
    <p:sldId id="914" r:id="rId18"/>
    <p:sldId id="915" r:id="rId19"/>
    <p:sldId id="913" r:id="rId20"/>
    <p:sldId id="886" r:id="rId21"/>
    <p:sldId id="902" r:id="rId22"/>
    <p:sldId id="916" r:id="rId23"/>
    <p:sldId id="436" r:id="rId24"/>
    <p:sldId id="86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450"/>
            <p14:sldId id="866"/>
            <p14:sldId id="898"/>
            <p14:sldId id="863"/>
            <p14:sldId id="429"/>
            <p14:sldId id="434"/>
            <p14:sldId id="865"/>
            <p14:sldId id="907"/>
            <p14:sldId id="897"/>
            <p14:sldId id="908"/>
            <p14:sldId id="909"/>
            <p14:sldId id="910"/>
            <p14:sldId id="882"/>
            <p14:sldId id="911"/>
            <p14:sldId id="917"/>
            <p14:sldId id="885"/>
            <p14:sldId id="914"/>
            <p14:sldId id="915"/>
            <p14:sldId id="913"/>
            <p14:sldId id="886"/>
            <p14:sldId id="902"/>
            <p14:sldId id="916"/>
            <p14:sldId id="436"/>
            <p14:sldId id="8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6266FF"/>
    <a:srgbClr val="4A56FF"/>
    <a:srgbClr val="00FF92"/>
    <a:srgbClr val="28FF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7" autoAdjust="0"/>
    <p:restoredTop sz="94031"/>
  </p:normalViewPr>
  <p:slideViewPr>
    <p:cSldViewPr snapToGrid="0" snapToObjects="1">
      <p:cViewPr varScale="1">
        <p:scale>
          <a:sx n="153" d="100"/>
          <a:sy n="153" d="100"/>
        </p:scale>
        <p:origin x="2322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6053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03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5796-A27E-4215-9F31-B1458395ABF6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F4A7-40C4-4729-9929-8B69F2E52ADB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51D26-557C-43EC-8488-A3F2B91ACCA5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72BA4-ADD9-4530-AD38-0C0442537099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347CE-C439-4B15-A057-EAE12FFCEE04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C3B7-758A-4553-85F7-5FDE10F37DEE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C29F-DE43-4ADC-86F8-45C90D5643EC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FBB3-3D79-48FE-A7A6-88400BD024C2}" type="datetime1">
              <a:rPr lang="en-US" smtClean="0"/>
              <a:t>6/11/2020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F9539-9CFC-429C-B857-3B769E5DA1A0}" type="datetime1">
              <a:rPr lang="en-US" smtClean="0"/>
              <a:t>6/11/2020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FE70C-7460-4C56-A193-889064BC3527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9173A-4603-4EC7-979B-BCEC31EA9E6B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98705-56B3-4889-B0BE-1AAF35EE8189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0834479d2e2c487994aa6f68253a209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a40b5a63ef4d4e16830a7293f5a3181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gnps.ucsd.edu/ProteoSAFe/status.jsp?task=f5f337e18af449c296e951b1d047e823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featurebasedmolecularnetworking/" TargetMode="External"/><Relationship Id="rId2" Type="http://schemas.openxmlformats.org/officeDocument/2006/relationships/hyperlink" Target="https://ccms-ucsd.github.io/GNPSDocumentation/network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hyperlink" Target="https://ccms-ucsd.github.io/GNPSDocumentation/mergepolarity/" TargetMode="External"/><Relationship Id="rId4" Type="http://schemas.openxmlformats.org/officeDocument/2006/relationships/hyperlink" Target="https://massive.ucsd.edu/ProteoSAFe/dataset.jsp?task=de2d18fd91804785bce8c225cc94a444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-cytoscape.ucsd.edu/process?task=f5f337e18af449c296e951b1d047e823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metabolomics-usi.ucsd.edu/mirror/?usi1=mzspec:GNPSTASK-a40b5a63ef4d4e16830a7293f5a3181f:spectra/specs_ms.mgf:scan:1091&amp;usi2=mzspec:GNPSTASK-0834479d2e2c487994aa6f68253a209d:spectra/specs_ms.mgf:scan:49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us.jsp?task=a40b5a63ef4d4e16830a7293f5a3181f" TargetMode="External"/><Relationship Id="rId2" Type="http://schemas.openxmlformats.org/officeDocument/2006/relationships/hyperlink" Target="https://gnps.ucsd.edu/ProteoSAFe/status.jsp?task=0834479d2e2c487994aa6f68253a209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massive.ucsd.edu/ProteoSAFe/dataset.jsp?task=de2d18fd91804785bce8c225cc94a44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gnps.ucsd.edu/ProteoSAFe/status.jsp?task=f5f337e18af449c296e951b1d047e823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cms-ucsd.github.io/GNPSDocumentation/toolindex/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" descr="H:\Dropbox\Postdoc\workshopSeedGrant\Background_network2.png"/>
          <p:cNvPicPr preferRelativeResize="0"/>
          <p:nvPr/>
        </p:nvPicPr>
        <p:blipFill rotWithShape="1">
          <a:blip r:embed="rId3">
            <a:alphaModFix/>
          </a:blip>
          <a:srcRect b="74224"/>
          <a:stretch/>
        </p:blipFill>
        <p:spPr>
          <a:xfrm>
            <a:off x="31297" y="28977"/>
            <a:ext cx="9083675" cy="167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" descr="http://ucpa.ucsd.edu/img/guidelines/gl-4-seal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0343" y="29028"/>
            <a:ext cx="2022944" cy="121376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"/>
          <p:cNvSpPr txBox="1"/>
          <p:nvPr/>
        </p:nvSpPr>
        <p:spPr>
          <a:xfrm>
            <a:off x="31297" y="1935203"/>
            <a:ext cx="9079992" cy="1015622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GNPS Polarity Merging for Molecular Networking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Hands On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"/>
          <p:cNvSpPr txBox="1"/>
          <p:nvPr/>
        </p:nvSpPr>
        <p:spPr>
          <a:xfrm>
            <a:off x="34980" y="3068066"/>
            <a:ext cx="9079992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Allegra Aron</a:t>
            </a:r>
          </a:p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Alan Jarmusch</a:t>
            </a:r>
          </a:p>
          <a:p>
            <a:pPr algn="ctr"/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Mingxun Wang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23659" y="4921426"/>
            <a:ext cx="3715386" cy="1326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4331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77" y="1229288"/>
            <a:ext cx="6701952" cy="50281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3798213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9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11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4"/>
          <a:stretch/>
        </p:blipFill>
        <p:spPr>
          <a:xfrm>
            <a:off x="1048377" y="3657600"/>
            <a:ext cx="6701952" cy="25998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3798213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0C82BF-AF26-42AC-8EDF-C38D67049C3B}"/>
              </a:ext>
            </a:extLst>
          </p:cNvPr>
          <p:cNvSpPr/>
          <p:nvPr/>
        </p:nvSpPr>
        <p:spPr>
          <a:xfrm>
            <a:off x="2286000" y="1703705"/>
            <a:ext cx="4572000" cy="99116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b="1" dirty="0"/>
              <a:t>Positive Molecular Network Job</a:t>
            </a:r>
          </a:p>
          <a:p>
            <a:pPr algn="ctr">
              <a:lnSpc>
                <a:spcPct val="110000"/>
              </a:lnSpc>
            </a:pPr>
            <a:r>
              <a:rPr lang="en-US" dirty="0">
                <a:hlinkClick r:id="rId4"/>
              </a:rPr>
              <a:t>https://gnps.ucsd.edu/ProteoSAFe/status.jsp?task=0834479d2e2c487994aa6f68253a209d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E9395-7816-4AE4-96A2-225FA15B8C5D}"/>
              </a:ext>
            </a:extLst>
          </p:cNvPr>
          <p:cNvSpPr/>
          <p:nvPr/>
        </p:nvSpPr>
        <p:spPr>
          <a:xfrm>
            <a:off x="2645831" y="3033296"/>
            <a:ext cx="3852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0834479d2e2c487994aa6f68253a209d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270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12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4"/>
          <a:stretch/>
        </p:blipFill>
        <p:spPr>
          <a:xfrm>
            <a:off x="1048377" y="3657600"/>
            <a:ext cx="6701952" cy="25998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4015987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0C82BF-AF26-42AC-8EDF-C38D67049C3B}"/>
              </a:ext>
            </a:extLst>
          </p:cNvPr>
          <p:cNvSpPr/>
          <p:nvPr/>
        </p:nvSpPr>
        <p:spPr>
          <a:xfrm>
            <a:off x="2286000" y="1703705"/>
            <a:ext cx="4572000" cy="99116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b="1" dirty="0"/>
              <a:t>Negative Molecular Network Job</a:t>
            </a:r>
          </a:p>
          <a:p>
            <a:pPr algn="ctr">
              <a:lnSpc>
                <a:spcPct val="110000"/>
              </a:lnSpc>
            </a:pPr>
            <a:r>
              <a:rPr lang="en-US" dirty="0">
                <a:hlinkClick r:id="rId4"/>
              </a:rPr>
              <a:t>https://gnps.ucsd.edu/ProteoSAFe/status.jsp?task=a40b5a63ef4d4e16830a7293f5a3181f</a:t>
            </a: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E9395-7816-4AE4-96A2-225FA15B8C5D}"/>
              </a:ext>
            </a:extLst>
          </p:cNvPr>
          <p:cNvSpPr/>
          <p:nvPr/>
        </p:nvSpPr>
        <p:spPr>
          <a:xfrm>
            <a:off x="2645831" y="3033296"/>
            <a:ext cx="3852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a40b5a63ef4d4e16830a7293f5a3181f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14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13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EB939C-A9E5-4EEC-82C5-C3A309791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71" y="1465055"/>
            <a:ext cx="5442257" cy="40789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C5642D-DCA4-4B66-95DE-99B6727C557D}"/>
              </a:ext>
            </a:extLst>
          </p:cNvPr>
          <p:cNvSpPr txBox="1"/>
          <p:nvPr/>
        </p:nvSpPr>
        <p:spPr>
          <a:xfrm>
            <a:off x="5845328" y="4289501"/>
            <a:ext cx="3104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FBMN – in minutes</a:t>
            </a:r>
          </a:p>
          <a:p>
            <a:pPr marL="342900" indent="-342900">
              <a:buAutoNum type="arabicPeriod"/>
            </a:pPr>
            <a:r>
              <a:rPr lang="en-US" dirty="0"/>
              <a:t>Classical Network - seconds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309984-D2F1-4D68-8C83-62DC32E0420C}"/>
              </a:ext>
            </a:extLst>
          </p:cNvPr>
          <p:cNvSpPr/>
          <p:nvPr/>
        </p:nvSpPr>
        <p:spPr>
          <a:xfrm>
            <a:off x="561529" y="4381747"/>
            <a:ext cx="5126669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04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14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EB939C-A9E5-4EEC-82C5-C3A309791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71" y="1465055"/>
            <a:ext cx="5442257" cy="40789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32B931-E9CA-46FD-9F61-3DFC5F4CCA5D}"/>
              </a:ext>
            </a:extLst>
          </p:cNvPr>
          <p:cNvSpPr/>
          <p:nvPr/>
        </p:nvSpPr>
        <p:spPr>
          <a:xfrm>
            <a:off x="5391914" y="5047723"/>
            <a:ext cx="408110" cy="295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F951CA-290D-49F4-9729-EF94BBDA7C92}"/>
              </a:ext>
            </a:extLst>
          </p:cNvPr>
          <p:cNvSpPr/>
          <p:nvPr/>
        </p:nvSpPr>
        <p:spPr>
          <a:xfrm>
            <a:off x="1268461" y="4899973"/>
            <a:ext cx="3555787" cy="295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78DDED-3A36-4C3E-AF3D-779765370992}"/>
              </a:ext>
            </a:extLst>
          </p:cNvPr>
          <p:cNvSpPr txBox="1"/>
          <p:nvPr/>
        </p:nvSpPr>
        <p:spPr>
          <a:xfrm>
            <a:off x="5845328" y="4289501"/>
            <a:ext cx="2056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Add Email</a:t>
            </a:r>
          </a:p>
          <a:p>
            <a:pPr marL="342900" indent="-342900">
              <a:buAutoNum type="arabicPeriod"/>
            </a:pPr>
            <a:r>
              <a:rPr lang="en-US" dirty="0"/>
              <a:t>Submit Network</a:t>
            </a:r>
          </a:p>
        </p:txBody>
      </p:sp>
    </p:spTree>
    <p:extLst>
      <p:ext uri="{BB962C8B-B14F-4D97-AF65-F5344CB8AC3E}">
        <p14:creationId xmlns:p14="http://schemas.microsoft.com/office/powerpoint/2010/main" val="1430185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8720"/>
            <a:ext cx="8229600" cy="49374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Merged Network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https://gnps.ucsd.edu/ProteoSAFe/status.jsp?task=f5f337e18af449c296e951b1d047e823</a:t>
            </a:r>
            <a:endParaRPr lang="en-US" b="1" dirty="0"/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15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253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16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22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17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F5F445-A7DC-48B6-BDF8-6C945E9745B9}"/>
              </a:ext>
            </a:extLst>
          </p:cNvPr>
          <p:cNvSpPr/>
          <p:nvPr/>
        </p:nvSpPr>
        <p:spPr>
          <a:xfrm>
            <a:off x="3210170" y="2583650"/>
            <a:ext cx="693372" cy="3651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95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FDAABD-2623-40B0-8C9F-8E573E20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1797651"/>
            <a:ext cx="8926171" cy="2667372"/>
          </a:xfrm>
          <a:prstGeom prst="rect">
            <a:avLst/>
          </a:prstGeom>
        </p:spPr>
      </p:pic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18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F5F445-A7DC-48B6-BDF8-6C945E9745B9}"/>
              </a:ext>
            </a:extLst>
          </p:cNvPr>
          <p:cNvSpPr/>
          <p:nvPr/>
        </p:nvSpPr>
        <p:spPr>
          <a:xfrm>
            <a:off x="7056955" y="2277877"/>
            <a:ext cx="1443811" cy="21871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48E3F4-FEBE-444F-B34A-65AC1B830EA4}"/>
              </a:ext>
            </a:extLst>
          </p:cNvPr>
          <p:cNvSpPr txBox="1"/>
          <p:nvPr/>
        </p:nvSpPr>
        <p:spPr>
          <a:xfrm>
            <a:off x="3294213" y="4565520"/>
            <a:ext cx="2555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Quality of Merging</a:t>
            </a:r>
          </a:p>
        </p:txBody>
      </p:sp>
    </p:spTree>
    <p:extLst>
      <p:ext uri="{BB962C8B-B14F-4D97-AF65-F5344CB8AC3E}">
        <p14:creationId xmlns:p14="http://schemas.microsoft.com/office/powerpoint/2010/main" val="180305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19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D2868C-CF53-4E58-853A-6ADD1D6C9E69}"/>
              </a:ext>
            </a:extLst>
          </p:cNvPr>
          <p:cNvSpPr/>
          <p:nvPr/>
        </p:nvSpPr>
        <p:spPr>
          <a:xfrm>
            <a:off x="3014678" y="2867429"/>
            <a:ext cx="1886755" cy="3651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48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GNPS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Classical Molecular Network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2"/>
              </a:rPr>
              <a:t>https://ccms-ucsd.github.io/GNPSDocumentation/networking/</a:t>
            </a:r>
            <a:endParaRPr lang="en-US" sz="1800" dirty="0"/>
          </a:p>
          <a:p>
            <a:pPr marL="0" indent="0" algn="ctr">
              <a:lnSpc>
                <a:spcPct val="110000"/>
              </a:lnSpc>
              <a:buNone/>
            </a:pPr>
            <a:endParaRPr lang="en-US" sz="1300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Feature Based Molecular Networking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3"/>
              </a:rPr>
              <a:t>https://ccms-ucsd.github.io/GNPSDocumentation/featurebasedmolecularnetworking/</a:t>
            </a:r>
            <a:endParaRPr lang="en-US" sz="1300" dirty="0">
              <a:hlinkClick r:id="rId4"/>
            </a:endParaRPr>
          </a:p>
          <a:p>
            <a:pPr marL="0" indent="0" algn="ctr">
              <a:lnSpc>
                <a:spcPct val="110000"/>
              </a:lnSpc>
              <a:buNone/>
            </a:pPr>
            <a:endParaRPr lang="en-US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Merge Network Polarity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5"/>
              </a:rPr>
              <a:t>https://ccms-ucsd.github.io/GNPSDocumentation/mergepolarity/</a:t>
            </a:r>
            <a:endParaRPr lang="en-US" sz="1300" dirty="0"/>
          </a:p>
          <a:p>
            <a:pPr marL="0" indent="0" algn="ctr">
              <a:buNone/>
            </a:pPr>
            <a:endParaRPr lang="en-US" dirty="0">
              <a:hlinkClick r:id="rId4"/>
            </a:endParaRPr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78AC5-7715-43D7-8B3F-2C0309B2B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</p:spTree>
    <p:extLst>
      <p:ext uri="{BB962C8B-B14F-4D97-AF65-F5344CB8AC3E}">
        <p14:creationId xmlns:p14="http://schemas.microsoft.com/office/powerpoint/2010/main" val="14638298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20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7D122E-630D-4B08-B28C-50C386E0F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22" y="1471120"/>
            <a:ext cx="5201049" cy="4592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3E4F2F-E288-4BF7-AEB7-2F33F1E57047}"/>
              </a:ext>
            </a:extLst>
          </p:cNvPr>
          <p:cNvSpPr txBox="1"/>
          <p:nvPr/>
        </p:nvSpPr>
        <p:spPr>
          <a:xfrm>
            <a:off x="6019800" y="1848999"/>
            <a:ext cx="2892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Blue Edge – Polarity Edge</a:t>
            </a:r>
          </a:p>
          <a:p>
            <a:pPr marL="342900" indent="-342900">
              <a:buAutoNum type="arabicPeriod"/>
            </a:pPr>
            <a:r>
              <a:rPr lang="en-US" dirty="0"/>
              <a:t>Red Nodes - Identified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6F710D-5F5C-4540-93A9-E570A523B5D3}"/>
              </a:ext>
            </a:extLst>
          </p:cNvPr>
          <p:cNvSpPr txBox="1"/>
          <p:nvPr/>
        </p:nvSpPr>
        <p:spPr>
          <a:xfrm>
            <a:off x="8351336" y="5879335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708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21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319B94-5390-4EE4-BFC2-561265F10482}"/>
              </a:ext>
            </a:extLst>
          </p:cNvPr>
          <p:cNvSpPr/>
          <p:nvPr/>
        </p:nvSpPr>
        <p:spPr>
          <a:xfrm>
            <a:off x="1707180" y="972130"/>
            <a:ext cx="60192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Explore your Molecular Network in </a:t>
            </a:r>
            <a:r>
              <a:rPr lang="en-US" sz="2400" b="1" dirty="0" err="1">
                <a:solidFill>
                  <a:srgbClr val="FF0000"/>
                </a:solidFill>
              </a:rPr>
              <a:t>Cytoscape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3B6A72-7C5C-4590-9B45-5B43725E8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5" y="1433795"/>
            <a:ext cx="7283669" cy="480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92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2EF2-E79B-408F-97A2-DBCF07956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Cross Annotation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27C6DF-A146-4206-B47D-1D35E201F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091E01-086E-45F4-833A-93551BA0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1EB03-FDA4-4BEE-8CA1-3966FE963922}"/>
              </a:ext>
            </a:extLst>
          </p:cNvPr>
          <p:cNvSpPr/>
          <p:nvPr/>
        </p:nvSpPr>
        <p:spPr>
          <a:xfrm>
            <a:off x="148195" y="632297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USI Link</a:t>
            </a:r>
            <a:endParaRPr lang="en-US" dirty="0"/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26C8228-B570-4B9A-88F8-BC7797BB5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957" y="1417639"/>
            <a:ext cx="4191594" cy="231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5305B8-E4F3-43FD-94DC-1E91BFB75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771" y="2074742"/>
            <a:ext cx="2418377" cy="245312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DA3937B-B46B-4137-950E-D85EFDD88506}"/>
              </a:ext>
            </a:extLst>
          </p:cNvPr>
          <p:cNvCxnSpPr/>
          <p:nvPr/>
        </p:nvCxnSpPr>
        <p:spPr>
          <a:xfrm flipV="1">
            <a:off x="3124200" y="2282847"/>
            <a:ext cx="2072114" cy="3972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06ACC2-72CB-43D7-BB39-1C87C650540F}"/>
              </a:ext>
            </a:extLst>
          </p:cNvPr>
          <p:cNvCxnSpPr/>
          <p:nvPr/>
        </p:nvCxnSpPr>
        <p:spPr>
          <a:xfrm flipV="1">
            <a:off x="3124200" y="3102658"/>
            <a:ext cx="2072114" cy="3972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F6C8FB3-2A26-46FF-A12E-31AEEAE175E0}"/>
              </a:ext>
            </a:extLst>
          </p:cNvPr>
          <p:cNvSpPr txBox="1"/>
          <p:nvPr/>
        </p:nvSpPr>
        <p:spPr>
          <a:xfrm>
            <a:off x="1875572" y="4605958"/>
            <a:ext cx="5908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 mode unidentified, but can propagate from Positive</a:t>
            </a:r>
          </a:p>
        </p:txBody>
      </p:sp>
    </p:spTree>
    <p:extLst>
      <p:ext uri="{BB962C8B-B14F-4D97-AF65-F5344CB8AC3E}">
        <p14:creationId xmlns:p14="http://schemas.microsoft.com/office/powerpoint/2010/main" val="29549992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5;p5"/>
          <p:cNvSpPr txBox="1">
            <a:spLocks/>
          </p:cNvSpPr>
          <p:nvPr/>
        </p:nvSpPr>
        <p:spPr>
          <a:xfrm>
            <a:off x="202144" y="857250"/>
            <a:ext cx="9248515" cy="8572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sz="2550" b="1" dirty="0"/>
              <a:t>Exploring relationship between RT delta and correct structure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710A7F-36A3-724F-A5F4-E69626973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43" y="1525270"/>
            <a:ext cx="7128585" cy="475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073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Allegra Aron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Alan Jarmusch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Mingxun Wang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endParaRPr lang="en-US" dirty="0"/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24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2606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do we need?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b="1" dirty="0"/>
              <a:t>Positive Molecular Network Job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hlinkClick r:id="rId2"/>
              </a:rPr>
              <a:t>https://gnps.ucsd.edu/ProteoSAFe/status.jsp?task=0834479d2e2c487994aa6f68253a209d</a:t>
            </a:r>
            <a:endParaRPr lang="en-US" sz="2400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b="1" dirty="0"/>
              <a:t>Negative Molecular Network Job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hlinkClick r:id="rId3"/>
              </a:rPr>
              <a:t>https://gnps.ucsd.edu/ProteoSAFe/status.jsp?task=a40b5a63ef4d4e16830a7293f5a3181f</a:t>
            </a:r>
            <a:endParaRPr lang="en-US" b="1" dirty="0"/>
          </a:p>
          <a:p>
            <a:pPr marL="0" indent="0" algn="ctr">
              <a:lnSpc>
                <a:spcPct val="110000"/>
              </a:lnSpc>
              <a:buNone/>
            </a:pPr>
            <a:endParaRPr lang="en-US" sz="1300" dirty="0"/>
          </a:p>
          <a:p>
            <a:pPr marL="0" indent="0" algn="ctr">
              <a:buNone/>
            </a:pPr>
            <a:endParaRPr lang="en-US" dirty="0">
              <a:hlinkClick r:id="rId4"/>
            </a:endParaRPr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66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8720"/>
            <a:ext cx="8229600" cy="49374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Merged Network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https://gnps.ucsd.edu/ProteoSAFe/status.jsp?task=f5f337e18af449c296e951b1d047e823</a:t>
            </a:r>
            <a:endParaRPr lang="en-US" b="1" dirty="0"/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287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5;p5"/>
          <p:cNvSpPr txBox="1">
            <a:spLocks/>
          </p:cNvSpPr>
          <p:nvPr/>
        </p:nvSpPr>
        <p:spPr>
          <a:xfrm>
            <a:off x="-383295" y="787389"/>
            <a:ext cx="7599549" cy="8572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sz="2550" b="1" dirty="0"/>
              <a:t>Polarity Merging Workflow - Theory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820C04-8013-0C4B-A722-FAB1548C7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787" b="75754"/>
          <a:stretch/>
        </p:blipFill>
        <p:spPr>
          <a:xfrm>
            <a:off x="14884" y="2310097"/>
            <a:ext cx="9016754" cy="245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34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A3DBE6B-593E-0742-9897-970D6AEED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70" r="39047"/>
          <a:stretch/>
        </p:blipFill>
        <p:spPr>
          <a:xfrm>
            <a:off x="132979" y="1387367"/>
            <a:ext cx="7771156" cy="4452282"/>
          </a:xfrm>
          <a:prstGeom prst="rect">
            <a:avLst/>
          </a:prstGeom>
        </p:spPr>
      </p:pic>
      <p:sp>
        <p:nvSpPr>
          <p:cNvPr id="5" name="Google Shape;215;p5">
            <a:extLst>
              <a:ext uri="{FF2B5EF4-FFF2-40B4-BE49-F238E27FC236}">
                <a16:creationId xmlns:a16="http://schemas.microsoft.com/office/drawing/2014/main" id="{9F43ADFA-7514-8846-BAC2-B652A8EEDC78}"/>
              </a:ext>
            </a:extLst>
          </p:cNvPr>
          <p:cNvSpPr txBox="1">
            <a:spLocks/>
          </p:cNvSpPr>
          <p:nvPr/>
        </p:nvSpPr>
        <p:spPr>
          <a:xfrm>
            <a:off x="-383295" y="787389"/>
            <a:ext cx="7599549" cy="8572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sz="2550" b="1" dirty="0"/>
              <a:t>Polarity Merging Workflow - Theory</a:t>
            </a:r>
          </a:p>
        </p:txBody>
      </p:sp>
    </p:spTree>
    <p:extLst>
      <p:ext uri="{BB962C8B-B14F-4D97-AF65-F5344CB8AC3E}">
        <p14:creationId xmlns:p14="http://schemas.microsoft.com/office/powerpoint/2010/main" val="915265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39FF67-8367-44B6-9230-954437AB6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472" y="1178772"/>
            <a:ext cx="4404684" cy="46826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AE936-9079-48D9-977D-E37B32A6E298}"/>
              </a:ext>
            </a:extLst>
          </p:cNvPr>
          <p:cNvSpPr txBox="1"/>
          <p:nvPr/>
        </p:nvSpPr>
        <p:spPr>
          <a:xfrm>
            <a:off x="6451250" y="1627001"/>
            <a:ext cx="25374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Go to gnps.ucsd.edu</a:t>
            </a:r>
          </a:p>
          <a:p>
            <a:pPr marL="342900" indent="-342900">
              <a:buAutoNum type="arabicPeriod"/>
            </a:pPr>
            <a:r>
              <a:rPr lang="en-US" dirty="0"/>
              <a:t>Create GNPS Account</a:t>
            </a:r>
          </a:p>
          <a:p>
            <a:pPr marL="342900" indent="-342900">
              <a:buAutoNum type="arabicPeriod"/>
            </a:pPr>
            <a:r>
              <a:rPr lang="en-US" dirty="0"/>
              <a:t>Click on Learn More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03E9D8-D40A-40B4-A03A-832A253F3B60}"/>
              </a:ext>
            </a:extLst>
          </p:cNvPr>
          <p:cNvSpPr/>
          <p:nvPr/>
        </p:nvSpPr>
        <p:spPr>
          <a:xfrm>
            <a:off x="2774954" y="4826124"/>
            <a:ext cx="680847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88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68B855-86EC-46DE-8DD7-A243796A5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667" y="1581879"/>
            <a:ext cx="5218191" cy="3694242"/>
          </a:xfrm>
          <a:prstGeom prst="rect">
            <a:avLst/>
          </a:prstGeom>
        </p:spPr>
      </p:pic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AE936-9079-48D9-977D-E37B32A6E298}"/>
              </a:ext>
            </a:extLst>
          </p:cNvPr>
          <p:cNvSpPr txBox="1"/>
          <p:nvPr/>
        </p:nvSpPr>
        <p:spPr>
          <a:xfrm>
            <a:off x="5636762" y="1015299"/>
            <a:ext cx="3314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Go to Tool Index</a:t>
            </a:r>
          </a:p>
          <a:p>
            <a:pPr marL="342900" indent="-342900">
              <a:buAutoNum type="arabicPeriod"/>
            </a:pPr>
            <a:r>
              <a:rPr lang="en-US" dirty="0"/>
              <a:t>Find Merge Polarity Networks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03E9D8-D40A-40B4-A03A-832A253F3B60}"/>
              </a:ext>
            </a:extLst>
          </p:cNvPr>
          <p:cNvSpPr/>
          <p:nvPr/>
        </p:nvSpPr>
        <p:spPr>
          <a:xfrm>
            <a:off x="4755103" y="3381403"/>
            <a:ext cx="680847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21072-DF7C-4304-B63E-4813FD4C6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64" y="1715287"/>
            <a:ext cx="1603632" cy="425353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AA4ED4-CB06-4CFE-A2EB-D95517265E3E}"/>
              </a:ext>
            </a:extLst>
          </p:cNvPr>
          <p:cNvSpPr/>
          <p:nvPr/>
        </p:nvSpPr>
        <p:spPr>
          <a:xfrm>
            <a:off x="606533" y="5169513"/>
            <a:ext cx="856270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1453782C-508F-425F-A307-8AF2AE96E156}"/>
              </a:ext>
            </a:extLst>
          </p:cNvPr>
          <p:cNvSpPr/>
          <p:nvPr/>
        </p:nvSpPr>
        <p:spPr>
          <a:xfrm>
            <a:off x="2089196" y="3014367"/>
            <a:ext cx="874721" cy="36703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5E2528-8CB3-4703-AE93-0CAAC05C06A3}"/>
              </a:ext>
            </a:extLst>
          </p:cNvPr>
          <p:cNvSpPr/>
          <p:nvPr/>
        </p:nvSpPr>
        <p:spPr>
          <a:xfrm>
            <a:off x="7651531" y="6363143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198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77" y="1229288"/>
            <a:ext cx="6701952" cy="502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9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39123</TotalTime>
  <Words>510</Words>
  <Application>Microsoft Office PowerPoint</Application>
  <PresentationFormat>On-screen Show (4:3)</PresentationFormat>
  <Paragraphs>98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PowerPoint Presentation</vt:lpstr>
      <vt:lpstr>GNPS Documentation</vt:lpstr>
      <vt:lpstr>What do we need?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Of Cross Annotation</vt:lpstr>
      <vt:lpstr>PowerPoint Presentation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378</cp:revision>
  <dcterms:created xsi:type="dcterms:W3CDTF">2016-06-07T18:04:52Z</dcterms:created>
  <dcterms:modified xsi:type="dcterms:W3CDTF">2020-06-11T15:49:24Z</dcterms:modified>
</cp:coreProperties>
</file>

<file path=docProps/thumbnail.jpeg>
</file>